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293" r:id="rId4"/>
    <p:sldId id="294" r:id="rId5"/>
    <p:sldId id="296" r:id="rId6"/>
    <p:sldId id="295" r:id="rId7"/>
    <p:sldId id="297" r:id="rId8"/>
    <p:sldId id="298" r:id="rId9"/>
    <p:sldId id="303" r:id="rId10"/>
    <p:sldId id="304" r:id="rId11"/>
    <p:sldId id="307" r:id="rId12"/>
    <p:sldId id="305" r:id="rId13"/>
    <p:sldId id="306" r:id="rId14"/>
    <p:sldId id="309" r:id="rId15"/>
    <p:sldId id="299" r:id="rId16"/>
    <p:sldId id="300" r:id="rId17"/>
    <p:sldId id="301" r:id="rId18"/>
    <p:sldId id="302" r:id="rId19"/>
    <p:sldId id="276" r:id="rId20"/>
    <p:sldId id="285" r:id="rId21"/>
    <p:sldId id="259" r:id="rId22"/>
    <p:sldId id="292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 varScale="1">
        <p:scale>
          <a:sx n="88" d="100"/>
          <a:sy n="88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8FB87-4D6B-0F41-87F6-984601CA1F81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4ACEA-D382-3D49-82B9-0A2A3E80D81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21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donde </a:t>
            </a:r>
            <a:r>
              <a:rPr lang="es-MX" dirty="0"/>
              <a:t>modelo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ecuación del modelo en la forma 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respuesta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in-R"/>
              </a:rPr>
              <a:t>∼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predictoras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���������∼�����������, </a:t>
            </a:r>
            <a:r>
              <a:rPr lang="es-MX" dirty="0"/>
              <a:t>distri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distribución de probabilidad asociada con la respuesta, </a:t>
            </a:r>
            <a:r>
              <a:rPr lang="es-MX" dirty="0"/>
              <a:t>tipo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la función link utilizada y </a:t>
            </a:r>
            <a:r>
              <a:rPr lang="es-MX" dirty="0"/>
              <a:t>data_set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el conjunto de dato sobre el que se ajusta el modelo. En temas sucesivos veremos como especificar esta función en cada una de las situaciones experimentales planteadas.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A621C-FBBC-BA4D-9AF9-601CAC7C9994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438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E7D85-79E3-081F-B0DA-E5B515CEF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D24D9F-DCB5-5E16-C794-D824CFE56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50400-8EB6-5E8B-8F40-CE7D9978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4544E-4C61-2132-A90A-91A5AAE1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60DA1D-14C0-908B-4043-8B8661E5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94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F441-5B3A-3986-B3A6-7D74A4FC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A4F91B-93FA-17D2-E658-C07D7380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86536-D395-E57B-C25F-63181FE4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0773B-C09F-1C89-0D3F-0AB161DB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F4C3F-0A4B-AAAC-5538-EF0956B3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147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3A6F47-B43C-5632-BE34-087655293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0153B6-629A-10AD-5458-6C6FF1776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7274E-396C-280E-FDB6-D10AF1FE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6E8FF-A044-0918-EE00-01BC8398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9B6B8-0DFB-CD2F-15F0-C215AEED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28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9CC9B-3A7D-666D-8CBE-D2030372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878BC-F34F-53A8-D7C9-BC9DCD2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59C9A-2DB9-CE10-7EE2-2A1C0400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E8131-F8E8-C615-5D7E-FDA16D4E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1EB2FC-7A92-B417-FAB6-F3F2D832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1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A1054-1CF5-9E5B-5397-8D995B4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F04553-9639-0CCA-7FFA-CA921C6E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FF05BB-29FE-BF49-4EB2-A46E89EC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B8AD1-9FA2-DE6F-8808-FA18242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059C21-CC09-528D-B18E-54A0DFE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893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F5E00-4724-7F64-AB3B-BBAFF610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F545D-D572-3D17-1A34-24BE97E2A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1B6A87-5305-B22B-75D5-B00123DA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F132B8-8877-5AB0-25B6-EACC50C7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25D63F-C63D-D503-8A87-73F75D5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E6A4A8-1D9D-D071-9FDF-43F19E78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4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DD7A-90ED-E508-2481-51C4E549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B8433B-3537-B5A7-DC2D-BCC2E92A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C1F847-F589-43DD-FA79-2FB3BAB2A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9A00DD-9A81-9E47-40DE-739239C28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53954C-7BDA-A8F5-C58D-60B8ACF5F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81BD66-D6E7-28CA-3748-A01C0A68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551D57-9AAF-0ED6-3031-2BFA202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A09BB-7649-BB4D-BE62-7D080D67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543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BE1D9-0EE0-773E-2EFB-880B879C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61F885-5852-9147-FFDD-38D8EB14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0B6F4-C941-9577-A80F-79A199FD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7CA0C9-00F6-9707-5C9B-2FC40931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70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BF94A6-9ED5-6F90-27B3-E2B73284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428BD6-3E3E-F69E-B4F5-537B5E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739605-095B-DA50-A10F-F27C92B0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345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A7D69-93A1-F41B-63BC-205088EA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667C9-3B09-2EDF-39D7-78F2F432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3EBC69-9077-20B8-1EC3-C108DD3E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6D7D69-6AB6-6BE3-2E73-A49C2A48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70D632-4603-1E86-ABB9-6175362B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940EF7-92AE-7318-27D0-6D09E389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39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57B8-2946-4B22-91E6-815A14A8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63ED63-3098-64C1-87C6-251602C6E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A4DE1-7D79-0757-B782-82C9279C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0F1BF9-1E5D-77F0-D11A-89AC3835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BECB7B-F633-70D9-1AA8-65A0B042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020E46-86D7-3845-9C46-ACEA950D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5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7A3F0A-F2BA-2188-6744-5D0C5E5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763E6-8702-9484-22FC-C6235380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D9C402-E325-2F05-364C-BA97D411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21C55-641F-E945-9492-B3B1DE78FFD9}" type="datetimeFigureOut">
              <a:rPr lang="es-ES_tradnl" smtClean="0"/>
              <a:t>19/6/24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70D34-7A8C-0885-2D50-3C4116FB9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7D8FF-E402-C0AB-98CA-E923DBEE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5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56.htm" TargetMode="External"/><Relationship Id="rId2" Type="http://schemas.openxmlformats.org/officeDocument/2006/relationships/hyperlink" Target="https://www.itl.nist.gov/div898/handbook/eda/section3/eda351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camilamila/limpieza" TargetMode="External"/><Relationship Id="rId2" Type="http://schemas.openxmlformats.org/officeDocument/2006/relationships/hyperlink" Target="https://epirhandbook.com/es/simple-statistical-tes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enciadedatos.net/documentos/21_friedman_test" TargetMode="External"/><Relationship Id="rId5" Type="http://schemas.openxmlformats.org/officeDocument/2006/relationships/hyperlink" Target="https://rpubs.com/PieroValles/718141" TargetMode="External"/><Relationship Id="rId4" Type="http://schemas.openxmlformats.org/officeDocument/2006/relationships/hyperlink" Target="https://rpubs.com/diegomeza/inferencia_con_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hernanb.github.io/libro_modelos_mixtos/pac-lme4.html#funci%C3%B3n-lmer" TargetMode="External"/><Relationship Id="rId2" Type="http://schemas.openxmlformats.org/officeDocument/2006/relationships/hyperlink" Target="https://bookdown.org/dietrichson/metodos-cuantitativos/visualizaci%C3%B3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33FD96-86B5-3E84-5D0C-A4FD8231DF71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 5. Modelos lineales y Mixtos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4 Modelos mixtos | Modelos lineales y aditivos en ecología">
            <a:extLst>
              <a:ext uri="{FF2B5EF4-FFF2-40B4-BE49-F238E27FC236}">
                <a16:creationId xmlns:a16="http://schemas.microsoft.com/office/drawing/2014/main" id="{810FD058-E1D7-AB07-0618-0165A3CD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925" y="1935219"/>
            <a:ext cx="5664133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3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4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69E25-751C-8114-2BF5-7A627696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D4C8A-2A9E-EACB-7E5E-758F5E0D6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F75679D5-1751-77EC-D96C-77121CEE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1" y="53590"/>
            <a:ext cx="10310939" cy="68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4AADA-FCB6-C8CA-A412-E89188E0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93915B-CE5A-83F3-DBB9-E6E6550B8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358" y="0"/>
            <a:ext cx="8101801" cy="6725534"/>
          </a:xfrm>
        </p:spPr>
      </p:pic>
    </p:spTree>
    <p:extLst>
      <p:ext uri="{BB962C8B-B14F-4D97-AF65-F5344CB8AC3E}">
        <p14:creationId xmlns:p14="http://schemas.microsoft.com/office/powerpoint/2010/main" val="422981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4E9FB-094A-7EF7-54A0-5745B306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355"/>
            <a:ext cx="10515600" cy="1325563"/>
          </a:xfrm>
        </p:spPr>
        <p:txBody>
          <a:bodyPr/>
          <a:lstStyle/>
          <a:p>
            <a:r>
              <a:rPr lang="es-ES_tradnl" dirty="0"/>
              <a:t>Se genera un vector con la relación de insectos muertos y vivos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55A43A-9318-7828-70EB-E63D2D97F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1839"/>
            <a:ext cx="12203507" cy="4571036"/>
          </a:xfrm>
        </p:spPr>
      </p:pic>
    </p:spTree>
    <p:extLst>
      <p:ext uri="{BB962C8B-B14F-4D97-AF65-F5344CB8AC3E}">
        <p14:creationId xmlns:p14="http://schemas.microsoft.com/office/powerpoint/2010/main" val="369913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619F9-B46C-B2BF-EDF3-8A378D6E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4DC596-E2C9-C4FD-968D-FFA990D3C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22736"/>
            <a:ext cx="12041945" cy="5937638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9B39EF-FAE2-258E-10A8-584C50AA3BD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Se genera el modelo: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829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2A548-8CD3-21F1-B07B-88AB993A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8BFF1-F06A-42CE-5736-349632E3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E938F-8B84-E3AB-9A29-06B72B94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" y="0"/>
            <a:ext cx="11150580" cy="659774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6161C9-7959-E28A-9CFE-0637C7C4AC54}"/>
              </a:ext>
            </a:extLst>
          </p:cNvPr>
          <p:cNvSpPr txBox="1"/>
          <p:nvPr/>
        </p:nvSpPr>
        <p:spPr>
          <a:xfrm>
            <a:off x="9214338" y="365125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Hembras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C8665F-2BD1-0EF2-049A-91AB72DB5ABE}"/>
              </a:ext>
            </a:extLst>
          </p:cNvPr>
          <p:cNvSpPr txBox="1"/>
          <p:nvPr/>
        </p:nvSpPr>
        <p:spPr>
          <a:xfrm>
            <a:off x="9988328" y="2585476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Machos</a:t>
            </a:r>
          </a:p>
        </p:txBody>
      </p:sp>
    </p:spTree>
    <p:extLst>
      <p:ext uri="{BB962C8B-B14F-4D97-AF65-F5344CB8AC3E}">
        <p14:creationId xmlns:p14="http://schemas.microsoft.com/office/powerpoint/2010/main" val="2972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2AE91-910E-9C72-6BF4-58CC72DB8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993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lm4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EDD26C-FDD1-8DBF-3B41-9AE62130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 mixtos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4092D4-FF54-0DE3-6E88-3301A609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" y="1020987"/>
            <a:ext cx="11020572" cy="61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786C2-ACCB-ADDB-7A2E-88F311A5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5FF51-7849-EF9A-EB71-D3497294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8B200-F39B-5DE0-91C4-B096518A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8828" cy="70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ED257-EA3F-D5FE-A277-540B8859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8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A38A27-ED17-0E3F-7C48-F00F9B02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5" y="-1"/>
            <a:ext cx="9503561" cy="6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áficas financieras en una pantalla oscura">
            <a:extLst>
              <a:ext uri="{FF2B5EF4-FFF2-40B4-BE49-F238E27FC236}">
                <a16:creationId xmlns:a16="http://schemas.microsoft.com/office/drawing/2014/main" id="{FC92E459-E255-EB0C-0F6C-007B85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00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804BC-47C6-6842-DC73-3D12B11F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comparación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ED11E1-056A-3FF9-B12D-C9CD054E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" y="0"/>
            <a:ext cx="12167601" cy="33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E142B3D-E1BA-FC52-F3BC-D5838D1929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0845" y="365124"/>
          <a:ext cx="8616584" cy="4410075"/>
        </p:xfrm>
        <a:graphic>
          <a:graphicData uri="http://schemas.openxmlformats.org/drawingml/2006/table">
            <a:tbl>
              <a:tblPr/>
              <a:tblGrid>
                <a:gridCol w="1292488">
                  <a:extLst>
                    <a:ext uri="{9D8B030D-6E8A-4147-A177-3AD203B41FA5}">
                      <a16:colId xmlns:a16="http://schemas.microsoft.com/office/drawing/2014/main" val="702072585"/>
                    </a:ext>
                  </a:extLst>
                </a:gridCol>
                <a:gridCol w="7324096">
                  <a:extLst>
                    <a:ext uri="{9D8B030D-6E8A-4147-A177-3AD203B41FA5}">
                      <a16:colId xmlns:a16="http://schemas.microsoft.com/office/drawing/2014/main" val="2117731514"/>
                    </a:ext>
                  </a:extLst>
                </a:gridCol>
              </a:tblGrid>
              <a:tr h="4410075">
                <a:tc>
                  <a:txBody>
                    <a:bodyPr/>
                    <a:lstStyle/>
                    <a:p>
                      <a:r>
                        <a:rPr lang="es-MX" sz="1800" i="1"/>
                        <a:t>Skewness and Kurtosis</a:t>
                      </a:r>
                      <a:endParaRPr lang="es-MX" sz="180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A fundamental task in many statistical analyses is to characterize the </a:t>
                      </a:r>
                      <a:r>
                        <a:rPr lang="es-MX" sz="1800" i="1" dirty="0">
                          <a:hlinkClick r:id="rId2"/>
                        </a:rPr>
                        <a:t>location</a:t>
                      </a:r>
                      <a:r>
                        <a:rPr lang="es-MX" sz="1800" dirty="0"/>
                        <a:t> and </a:t>
                      </a:r>
                      <a:r>
                        <a:rPr lang="es-MX" sz="1800" i="1" dirty="0">
                          <a:hlinkClick r:id="rId3"/>
                        </a:rPr>
                        <a:t>variability</a:t>
                      </a:r>
                      <a:r>
                        <a:rPr lang="es-MX" sz="1800" dirty="0"/>
                        <a:t> of a data set. A further characterization of the data includes skewness and kurtosis.Skewness is a measure of symmetry, or more precisely, the lack of symmetry. A distribution, or data set, is symmetric if it looks the same to the left and right of the center point.</a:t>
                      </a:r>
                    </a:p>
                    <a:p>
                      <a:r>
                        <a:rPr lang="es-MX" sz="1800" dirty="0"/>
                        <a:t>Kurtosis is a measure of whether the data are heavy-tailed or light-tailed relative to a normal distribution. That is, data sets with high kurtosis tend to have heavy tails, or outliers. Data sets with low kurtosis tend to have light tails, or lack of outliers. A uniform distribution would be the extreme case.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9250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503828-9E50-36C2-CD0A-CCFAEFB7D14B}"/>
              </a:ext>
            </a:extLst>
          </p:cNvPr>
          <p:cNvSpPr txBox="1"/>
          <p:nvPr/>
        </p:nvSpPr>
        <p:spPr>
          <a:xfrm>
            <a:off x="1470845" y="5200579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modelos Lineales , modelos lineales generalizados y mixtos</a:t>
            </a:r>
          </a:p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librería tidy, librería broom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464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E4F0-D5BE-FAA5-EB90-0DB6991D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Regresión lineal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C34D76-9DB9-2C4F-0781-33975852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847385" cy="68122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010843-D7C3-EE71-CCAF-170C9FF5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91451" cy="69033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85914-BE10-0700-ADFC-6DB0D1BE3AEC}"/>
              </a:ext>
            </a:extLst>
          </p:cNvPr>
          <p:cNvSpPr txBox="1"/>
          <p:nvPr/>
        </p:nvSpPr>
        <p:spPr>
          <a:xfrm>
            <a:off x="10271292" y="2371"/>
            <a:ext cx="191563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_tradnl" dirty="0"/>
              <a:t>Modelos lineales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E7630BC-0EB3-1535-44B1-DDF321264DBF}"/>
              </a:ext>
            </a:extLst>
          </p:cNvPr>
          <p:cNvGrpSpPr/>
          <p:nvPr/>
        </p:nvGrpSpPr>
        <p:grpSpPr>
          <a:xfrm>
            <a:off x="0" y="0"/>
            <a:ext cx="10237712" cy="4831775"/>
            <a:chOff x="0" y="0"/>
            <a:chExt cx="10237712" cy="4831775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BA01E392-BA81-A60B-6CCB-62B63442F0F8}"/>
                </a:ext>
              </a:extLst>
            </p:cNvPr>
            <p:cNvGrpSpPr/>
            <p:nvPr/>
          </p:nvGrpSpPr>
          <p:grpSpPr>
            <a:xfrm>
              <a:off x="0" y="0"/>
              <a:ext cx="10237712" cy="4831775"/>
              <a:chOff x="0" y="0"/>
              <a:chExt cx="10237712" cy="4831775"/>
            </a:xfrm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0F2830DC-FA57-D228-BC08-EC26E3E9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0237712" cy="4831775"/>
              </a:xfrm>
              <a:prstGeom prst="rect">
                <a:avLst/>
              </a:prstGeom>
            </p:spPr>
          </p:pic>
          <p:sp>
            <p:nvSpPr>
              <p:cNvPr id="17" name="Marco 16">
                <a:extLst>
                  <a:ext uri="{FF2B5EF4-FFF2-40B4-BE49-F238E27FC236}">
                    <a16:creationId xmlns:a16="http://schemas.microsoft.com/office/drawing/2014/main" id="{1B2C9495-B958-5EFE-1982-2D01A67C8827}"/>
                  </a:ext>
                </a:extLst>
              </p:cNvPr>
              <p:cNvSpPr/>
              <p:nvPr/>
            </p:nvSpPr>
            <p:spPr>
              <a:xfrm>
                <a:off x="4021282" y="4405745"/>
                <a:ext cx="1097574" cy="249382"/>
              </a:xfrm>
              <a:prstGeom prst="fram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Marco 18">
              <a:extLst>
                <a:ext uri="{FF2B5EF4-FFF2-40B4-BE49-F238E27FC236}">
                  <a16:creationId xmlns:a16="http://schemas.microsoft.com/office/drawing/2014/main" id="{51474F91-F4FA-4EF9-4178-E3F16A77A425}"/>
                </a:ext>
              </a:extLst>
            </p:cNvPr>
            <p:cNvSpPr/>
            <p:nvPr/>
          </p:nvSpPr>
          <p:spPr>
            <a:xfrm>
              <a:off x="1413164" y="2992581"/>
              <a:ext cx="687386" cy="561110"/>
            </a:xfrm>
            <a:prstGeom prst="frame">
              <a:avLst>
                <a:gd name="adj1" fmla="val 138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28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9345D3-0F80-66AC-AAB5-8D18F981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4" t="10418" r="23154" b="32324"/>
          <a:stretch/>
        </p:blipFill>
        <p:spPr>
          <a:xfrm>
            <a:off x="126609" y="0"/>
            <a:ext cx="119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9FAF-0B7C-18C7-ADB0-6B3AD136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A73D7-4F0E-4FA6-D9BF-7FB96FF1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>
                <a:hlinkClick r:id="rId2"/>
              </a:rPr>
              <a:t>https://epirhandbook.com/es/simple-statistical-tests.html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3"/>
              </a:rPr>
              <a:t>https://rpubs.com/camilamila/limpieza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4"/>
              </a:rPr>
              <a:t>https://rpubs.com/diegomeza/inferencia_con_R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5"/>
              </a:rPr>
              <a:t>https://rpubs.com/PieroValles/718141</a:t>
            </a:r>
            <a:endParaRPr lang="es-ES_tradnl" dirty="0"/>
          </a:p>
          <a:p>
            <a:endParaRPr lang="es-ES_tradnl" dirty="0"/>
          </a:p>
          <a:p>
            <a:r>
              <a:rPr lang="es-MX" b="0" i="0" dirty="0">
                <a:solidFill>
                  <a:srgbClr val="555555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</a:rPr>
              <a:t>Test de Friedman by Joaquín Amat Rodrigo, available under a Attribution 4.0 International (CC BY 4.0) at </a:t>
            </a:r>
            <a:r>
              <a:rPr lang="es-MX" b="0" i="0" u="sng" dirty="0">
                <a:solidFill>
                  <a:srgbClr val="337AB7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  <a:hlinkClick r:id="rId6"/>
              </a:rPr>
              <a:t>https://www.cienciadedatos.net/documentos/21_friedman_test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660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A9D10-F234-1036-AA8F-CC3E02E7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828297-6B1F-53E2-49A9-5F5B544D7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>
                <a:hlinkClick r:id="rId2"/>
              </a:rPr>
              <a:t>https://bookdown.org/dietrichson/metodos-cuantitativos/visualizaci%C3%B3n.html</a:t>
            </a: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https://fhernanb.github.io/libro_modelos_mixtos/pac-lme4.html#funci%C3%B3n-lmer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https://</a:t>
            </a:r>
            <a:r>
              <a:rPr lang="es-ES_tradnl" dirty="0" err="1"/>
              <a:t>bookdown.org</a:t>
            </a:r>
            <a:r>
              <a:rPr lang="es-ES_tradnl" dirty="0"/>
              <a:t>/</a:t>
            </a:r>
            <a:r>
              <a:rPr lang="es-ES_tradnl" dirty="0" err="1"/>
              <a:t>j_morales</a:t>
            </a:r>
            <a:r>
              <a:rPr lang="es-ES_tradnl" dirty="0"/>
              <a:t>/</a:t>
            </a:r>
            <a:r>
              <a:rPr lang="es-ES_tradnl" dirty="0" err="1"/>
              <a:t>librostat</a:t>
            </a:r>
            <a:r>
              <a:rPr lang="es-ES_tradnl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7555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570C923-8CD7-232F-0A67-F4E629CAC7E9}"/>
              </a:ext>
            </a:extLst>
          </p:cNvPr>
          <p:cNvSpPr txBox="1"/>
          <p:nvPr/>
        </p:nvSpPr>
        <p:spPr>
          <a:xfrm>
            <a:off x="0" y="0"/>
            <a:ext cx="357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Regresión múltiple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DB415B-61D2-6ECF-F568-30677C00E1F7}"/>
              </a:ext>
            </a:extLst>
          </p:cNvPr>
          <p:cNvSpPr txBox="1"/>
          <p:nvPr/>
        </p:nvSpPr>
        <p:spPr>
          <a:xfrm>
            <a:off x="102390" y="514032"/>
            <a:ext cx="10177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i="1" dirty="0">
                <a:solidFill>
                  <a:srgbClr val="686868"/>
                </a:solidFill>
                <a:effectLst/>
                <a:latin typeface="Helvetica" pitchFamily="2" charset="0"/>
              </a:rPr>
              <a:t>Datos con varias variables predictoras</a:t>
            </a:r>
            <a:endParaRPr lang="es-MX" dirty="0">
              <a:solidFill>
                <a:srgbClr val="686868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rgbClr val="686868"/>
                </a:solidFill>
                <a:effectLst/>
                <a:latin typeface="Helvetica" pitchFamily="2" charset="0"/>
              </a:rPr>
              <a:t>Multiples variables predictoras y una variable de respuesta</a:t>
            </a:r>
            <a:endParaRPr lang="es-MX" dirty="0">
              <a:solidFill>
                <a:srgbClr val="686868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B6A0A7-9580-7D47-EDE4-58048092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1" y="1277003"/>
            <a:ext cx="9058955" cy="56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12531-5D4D-9A72-4F7A-6130A8E7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0E33275-B3DF-43D7-C32F-BBB45EF45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07" y="0"/>
            <a:ext cx="12656722" cy="6858000"/>
          </a:xfrm>
        </p:spPr>
      </p:pic>
    </p:spTree>
    <p:extLst>
      <p:ext uri="{BB962C8B-B14F-4D97-AF65-F5344CB8AC3E}">
        <p14:creationId xmlns:p14="http://schemas.microsoft.com/office/powerpoint/2010/main" val="353549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6D73F-2D99-7690-7477-BFE3DEF0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3E4D3A-C770-FC37-8DFA-4F08E1CBB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06" y="0"/>
            <a:ext cx="11569754" cy="68580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3A4B4A-5FD6-498B-23A2-909AE83815A4}"/>
              </a:ext>
            </a:extLst>
          </p:cNvPr>
          <p:cNvSpPr txBox="1"/>
          <p:nvPr/>
        </p:nvSpPr>
        <p:spPr>
          <a:xfrm>
            <a:off x="1603717" y="1819229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 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6FADE1-6715-BA29-EAD2-E18519914EB4}"/>
              </a:ext>
            </a:extLst>
          </p:cNvPr>
          <p:cNvSpPr txBox="1"/>
          <p:nvPr/>
        </p:nvSpPr>
        <p:spPr>
          <a:xfrm>
            <a:off x="1704162" y="4725221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Eje Y</a:t>
            </a:r>
          </a:p>
        </p:txBody>
      </p:sp>
    </p:spTree>
    <p:extLst>
      <p:ext uri="{BB962C8B-B14F-4D97-AF65-F5344CB8AC3E}">
        <p14:creationId xmlns:p14="http://schemas.microsoft.com/office/powerpoint/2010/main" val="337772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56EB1-89FC-661C-8BAD-30EC0DEF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966825E-1457-2F37-C3E1-6FD28756A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563"/>
            <a:ext cx="11933251" cy="338743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6A693D-3C7D-AFE7-943A-58C079475683}"/>
              </a:ext>
            </a:extLst>
          </p:cNvPr>
          <p:cNvSpPr txBox="1"/>
          <p:nvPr/>
        </p:nvSpPr>
        <p:spPr>
          <a:xfrm>
            <a:off x="0" y="3429000"/>
            <a:ext cx="699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Sí</a:t>
            </a:r>
            <a:r>
              <a:rPr lang="es-ES_tradnl" dirty="0"/>
              <a:t> existe  relación estadísticamente referente  entre al menos dos variables  </a:t>
            </a:r>
          </a:p>
        </p:txBody>
      </p:sp>
      <p:sp>
        <p:nvSpPr>
          <p:cNvPr id="7" name="Marco 6">
            <a:extLst>
              <a:ext uri="{FF2B5EF4-FFF2-40B4-BE49-F238E27FC236}">
                <a16:creationId xmlns:a16="http://schemas.microsoft.com/office/drawing/2014/main" id="{4638DD4F-1918-FD58-41E9-30856466248E}"/>
              </a:ext>
            </a:extLst>
          </p:cNvPr>
          <p:cNvSpPr/>
          <p:nvPr/>
        </p:nvSpPr>
        <p:spPr>
          <a:xfrm>
            <a:off x="3740727" y="2360246"/>
            <a:ext cx="1070264" cy="39919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2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1E543-20B0-10F5-6E9D-BCD70CEC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017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A70AF-3FAA-CE78-031E-ADE19635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36" y="857682"/>
            <a:ext cx="10515600" cy="2747963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tenemos variables predictoras discreta y continua que no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siguen una distribución normal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Evalúan la dependencia entre las variables predictoras y la variable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respuesta mediante una función liga o link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la variable de respuesta es Binomial, tambi en se conoce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como Regresión Logística</a:t>
            </a:r>
          </a:p>
          <a:p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5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337EDB-3AA5-872A-A6A0-C5221D2A9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911" y="100718"/>
            <a:ext cx="9454178" cy="6757282"/>
          </a:xfrm>
        </p:spPr>
      </p:pic>
    </p:spTree>
    <p:extLst>
      <p:ext uri="{BB962C8B-B14F-4D97-AF65-F5344CB8AC3E}">
        <p14:creationId xmlns:p14="http://schemas.microsoft.com/office/powerpoint/2010/main" val="225881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D78DB-A1A2-DFA2-45AB-FF855E6F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E386F3-D96A-9B19-F966-362AE62C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509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F00F40-5C5C-4666-EC15-D262E71202D4}"/>
              </a:ext>
            </a:extLst>
          </p:cNvPr>
          <p:cNvSpPr txBox="1"/>
          <p:nvPr/>
        </p:nvSpPr>
        <p:spPr>
          <a:xfrm>
            <a:off x="0" y="2816093"/>
            <a:ext cx="414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Utilizaremos un set de datos de: toxicidad a distintas dosis de 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piretroide trnas-cipemetrín en los capullos de gusano del tabaco</a:t>
            </a:r>
            <a:r>
              <a:rPr lang="es-ES_tradnl" dirty="0"/>
              <a:t> </a:t>
            </a:r>
          </a:p>
        </p:txBody>
      </p:sp>
      <p:pic>
        <p:nvPicPr>
          <p:cNvPr id="1026" name="Picture 2" descr="Manduca sexta - Wikipedia, la enciclopedia libre">
            <a:extLst>
              <a:ext uri="{FF2B5EF4-FFF2-40B4-BE49-F238E27FC236}">
                <a16:creationId xmlns:a16="http://schemas.microsoft.com/office/drawing/2014/main" id="{A3F3B2A7-BD4C-2E12-6521-15739174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5" y="4016422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8C0754-06FF-69DD-9215-CBFD5117BCD8}"/>
              </a:ext>
            </a:extLst>
          </p:cNvPr>
          <p:cNvSpPr txBox="1"/>
          <p:nvPr/>
        </p:nvSpPr>
        <p:spPr>
          <a:xfrm>
            <a:off x="3908490" y="4707540"/>
            <a:ext cx="54802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resistencia al tóxico en función del sexo de la polilla</a:t>
            </a:r>
            <a:endParaRPr lang="es-ES_tradnl" dirty="0"/>
          </a:p>
        </p:txBody>
      </p:sp>
      <p:pic>
        <p:nvPicPr>
          <p:cNvPr id="1028" name="Picture 4" descr="Manduca sexta - Wikipedia, la enciclopedia libre">
            <a:extLst>
              <a:ext uri="{FF2B5EF4-FFF2-40B4-BE49-F238E27FC236}">
                <a16:creationId xmlns:a16="http://schemas.microsoft.com/office/drawing/2014/main" id="{733961C0-F065-EAA4-70C9-FA194F4A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41" y="2381806"/>
            <a:ext cx="4038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437964A-E108-98BB-2170-EB3ED790F0B6}"/>
              </a:ext>
            </a:extLst>
          </p:cNvPr>
          <p:cNvSpPr txBox="1"/>
          <p:nvPr/>
        </p:nvSpPr>
        <p:spPr>
          <a:xfrm>
            <a:off x="5674092" y="5174258"/>
            <a:ext cx="1949003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Determinar LD50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97351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488</Words>
  <Application>Microsoft Macintosh PowerPoint</Application>
  <PresentationFormat>Panorámica</PresentationFormat>
  <Paragraphs>43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Helvetica</vt:lpstr>
      <vt:lpstr>Helvetica Neue</vt:lpstr>
      <vt:lpstr>MJXc-TeX-main-R</vt:lpstr>
      <vt:lpstr>MJXc-TeX-math-I</vt:lpstr>
      <vt:lpstr>Open Sans</vt:lpstr>
      <vt:lpstr>Tema de Office</vt:lpstr>
      <vt:lpstr>Presentación de PowerPoint</vt:lpstr>
      <vt:lpstr>Regresión lineal</vt:lpstr>
      <vt:lpstr>Presentación de PowerPoint</vt:lpstr>
      <vt:lpstr>Presentación de PowerPoint</vt:lpstr>
      <vt:lpstr>Presentación de PowerPoint</vt:lpstr>
      <vt:lpstr>Presentación de PowerPoint</vt:lpstr>
      <vt:lpstr>Modelos lineales generalizados</vt:lpstr>
      <vt:lpstr>Presentación de PowerPoint</vt:lpstr>
      <vt:lpstr>Presentación de PowerPoint</vt:lpstr>
      <vt:lpstr>Presentación de PowerPoint</vt:lpstr>
      <vt:lpstr>Presentación de PowerPoint</vt:lpstr>
      <vt:lpstr>Se genera un vector con la relación de insectos muertos y vivos</vt:lpstr>
      <vt:lpstr>Presentación de PowerPoint</vt:lpstr>
      <vt:lpstr>Presentación de PowerPoint</vt:lpstr>
      <vt:lpstr>Modelos lineales generalizados mixtos</vt:lpstr>
      <vt:lpstr>Presentación de PowerPoint</vt:lpstr>
      <vt:lpstr>Presentación de PowerPoint</vt:lpstr>
      <vt:lpstr>comparación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Salgado ortiz</dc:creator>
  <cp:lastModifiedBy>Hector</cp:lastModifiedBy>
  <cp:revision>3</cp:revision>
  <dcterms:created xsi:type="dcterms:W3CDTF">2024-04-12T21:52:51Z</dcterms:created>
  <dcterms:modified xsi:type="dcterms:W3CDTF">2024-06-20T01:05:59Z</dcterms:modified>
</cp:coreProperties>
</file>